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8" r:id="rId2"/>
  </p:sldMasterIdLst>
  <p:notesMasterIdLst>
    <p:notesMasterId r:id="rId19"/>
  </p:notesMasterIdLst>
  <p:handoutMasterIdLst>
    <p:handoutMasterId r:id="rId20"/>
  </p:handoutMasterIdLst>
  <p:sldIdLst>
    <p:sldId id="256" r:id="rId3"/>
    <p:sldId id="265" r:id="rId4"/>
    <p:sldId id="297" r:id="rId5"/>
    <p:sldId id="287" r:id="rId6"/>
    <p:sldId id="306" r:id="rId7"/>
    <p:sldId id="276" r:id="rId8"/>
    <p:sldId id="300" r:id="rId9"/>
    <p:sldId id="301" r:id="rId10"/>
    <p:sldId id="304" r:id="rId11"/>
    <p:sldId id="309" r:id="rId12"/>
    <p:sldId id="311" r:id="rId13"/>
    <p:sldId id="312" r:id="rId14"/>
    <p:sldId id="305" r:id="rId15"/>
    <p:sldId id="308" r:id="rId16"/>
    <p:sldId id="296" r:id="rId17"/>
    <p:sldId id="294" r:id="rId1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06" autoAdjust="0"/>
    <p:restoredTop sz="86463"/>
  </p:normalViewPr>
  <p:slideViewPr>
    <p:cSldViewPr showGuides="1">
      <p:cViewPr varScale="1">
        <p:scale>
          <a:sx n="114" d="100"/>
          <a:sy n="114" d="100"/>
        </p:scale>
        <p:origin x="168" y="28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11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ru-RU" smtClean="0"/>
              <a:t>16.02.2019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ru-RU" smtClean="0"/>
              <a:t>16.02.2019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198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4" y="4800600"/>
            <a:ext cx="9415867" cy="1691640"/>
          </a:xfrm>
        </p:spPr>
        <p:txBody>
          <a:bodyPr>
            <a:normAutofit/>
          </a:bodyPr>
          <a:lstStyle>
            <a:lvl1pPr marL="0" indent="0" algn="l">
              <a:buNone/>
              <a:defRPr sz="2199" baseline="0">
                <a:solidFill>
                  <a:schemeClr val="tx1">
                    <a:lumMod val="75000"/>
                  </a:schemeClr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t>16.02.2019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16.02.2019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6448" y="381000"/>
            <a:ext cx="2475855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1801" y="381000"/>
            <a:ext cx="7732286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16.02.2019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16.02.2019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198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4" y="4800600"/>
            <a:ext cx="9415867" cy="1691640"/>
          </a:xfrm>
        </p:spPr>
        <p:txBody>
          <a:bodyPr anchor="t"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16.02.2019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4885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16.02.2019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543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4885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999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999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4885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16.02.2019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16.02.2019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16.02.2019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457201"/>
            <a:ext cx="3199567" cy="1600197"/>
          </a:xfrm>
        </p:spPr>
        <p:txBody>
          <a:bodyPr anchor="b">
            <a:normAutofit/>
          </a:bodyPr>
          <a:lstStyle>
            <a:lvl1pPr>
              <a:defRPr sz="3199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094" y="685800"/>
            <a:ext cx="6077483" cy="548640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029" y="2099735"/>
            <a:ext cx="3199567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16.02.2019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89899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5257800"/>
            <a:ext cx="9979600" cy="914400"/>
          </a:xfrm>
        </p:spPr>
        <p:txBody>
          <a:bodyPr anchor="b">
            <a:normAutofit/>
          </a:bodyPr>
          <a:lstStyle>
            <a:lvl1pPr>
              <a:defRPr sz="2799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1289899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ru-RU" dirty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162" y="6108590"/>
            <a:ext cx="99796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231C-9702-6447-A881-5A9BAA4CB57E}" type="datetimeFigureOut">
              <a:rPr lang="ru-RU" smtClean="0"/>
              <a:t>16.02.2019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065F-CA5A-CE48-A706-565C8DB7952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543" y="365760"/>
            <a:ext cx="969011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828801"/>
            <a:ext cx="859312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4483" y="998585"/>
            <a:ext cx="1904999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pPr/>
              <a:t>16.02.2019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6281" y="4046585"/>
            <a:ext cx="358140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899" y="6172201"/>
            <a:ext cx="914162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599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379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799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063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301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538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79776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52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43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34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25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1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4.xml"/><Relationship Id="rId5" Type="http://schemas.openxmlformats.org/officeDocument/2006/relationships/slide" Target="slide6.xml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91644" y="2175069"/>
            <a:ext cx="10605536" cy="1788245"/>
          </a:xfrm>
        </p:spPr>
        <p:txBody>
          <a:bodyPr>
            <a:noAutofit/>
          </a:bodyPr>
          <a:lstStyle/>
          <a:p>
            <a:pPr algn="ctr"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800" dirty="0"/>
              <a:t>Профессиональный модуль ПМ.02</a:t>
            </a:r>
            <a:br>
              <a:rPr lang="ru-RU" sz="3800" dirty="0"/>
            </a:br>
            <a:r>
              <a:rPr lang="ru-RU" sz="3800" dirty="0"/>
              <a:t>На тему: «Разработка и администрирование баз данных»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878388" y="4479283"/>
            <a:ext cx="5492280" cy="1008113"/>
          </a:xfrm>
        </p:spPr>
        <p:txBody>
          <a:bodyPr>
            <a:normAutofit/>
          </a:bodyPr>
          <a:lstStyle/>
          <a:p>
            <a:pPr algn="r"/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Выполнил: Деменчук Г.М.</a:t>
            </a:r>
            <a:b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Группа 4ПКС-115</a:t>
            </a:r>
            <a:b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Руководитель: Демкина Н.И.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824446" y="313731"/>
            <a:ext cx="8775628" cy="8990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</a:t>
            </a:r>
          </a:p>
          <a:p>
            <a:pPr algn="ctr"/>
            <a:r>
              <a:rPr lang="ru-RU" sz="1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КОЛЛЕДЖ ИНФОРМАТИКИ И ПРОГРАММИРОВАНИЯ</a:t>
            </a:r>
          </a:p>
        </p:txBody>
      </p:sp>
      <p:sp>
        <p:nvSpPr>
          <p:cNvPr id="6" name="Подзаголовок 3"/>
          <p:cNvSpPr txBox="1">
            <a:spLocks/>
          </p:cNvSpPr>
          <p:nvPr/>
        </p:nvSpPr>
        <p:spPr>
          <a:xfrm>
            <a:off x="1053852" y="5695464"/>
            <a:ext cx="10316816" cy="44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126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199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Москва </a:t>
            </a:r>
            <a:r>
              <a:rPr lang="en-US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</a:t>
            </a: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C581C6-AF81-8941-A8B6-615F11E4EB9D}"/>
              </a:ext>
            </a:extLst>
          </p:cNvPr>
          <p:cNvSpPr/>
          <p:nvPr/>
        </p:nvSpPr>
        <p:spPr>
          <a:xfrm>
            <a:off x="1449896" y="1363057"/>
            <a:ext cx="9289032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799" dirty="0"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Специальность 09.02.03 Программирование в компьютерных системах</a:t>
            </a:r>
            <a:endParaRPr lang="ru-RU" sz="1600" dirty="0">
              <a:latin typeface="Helvetica" pitchFamily="2" charset="0"/>
              <a:ea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DEC1C0-6FCD-F640-B9F1-7DEBB70EB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4520128"/>
            <a:ext cx="3411557" cy="134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B43ED-EA8A-0B4C-B8B4-A92D4CEFE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Docker: </a:t>
            </a:r>
            <a:r>
              <a:rPr lang="en-US" dirty="0" err="1"/>
              <a:t>о</a:t>
            </a:r>
            <a:r>
              <a:rPr lang="ru-RU" dirty="0" err="1"/>
              <a:t>бщее</a:t>
            </a:r>
            <a:r>
              <a:rPr lang="ru-RU" dirty="0"/>
              <a:t> понимание архитектуры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3C153B-9B31-F54C-91CF-DA35C4BD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44" y="1412776"/>
            <a:ext cx="6754082" cy="53732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8C0D7D-4F61-F642-BD67-8BB4DDC69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60" y="1484784"/>
            <a:ext cx="5097322" cy="441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3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8489537-76AA-EA47-A760-BD5F839E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04" y="188640"/>
            <a:ext cx="10585176" cy="943398"/>
          </a:xfrm>
        </p:spPr>
        <p:txBody>
          <a:bodyPr>
            <a:normAutofit/>
          </a:bodyPr>
          <a:lstStyle/>
          <a:p>
            <a:r>
              <a:rPr lang="ru-RU" sz="4000" dirty="0"/>
              <a:t>Пример </a:t>
            </a:r>
            <a:r>
              <a:rPr lang="en-US" sz="4000" dirty="0"/>
              <a:t>docker-</a:t>
            </a:r>
            <a:r>
              <a:rPr lang="ru-RU" sz="4000" dirty="0"/>
              <a:t>контейнеров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A2CE8D2-50CE-A040-BB8A-247D848C4131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E19959-EBEB-DB49-8A3E-5B801D88C335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1DD1BA-38A5-4F4A-AB69-E2283ACBE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2" y="1412776"/>
            <a:ext cx="11161240" cy="422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26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8489537-76AA-EA47-A760-BD5F839E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04" y="188640"/>
            <a:ext cx="10585176" cy="943398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Пример интерактивного использования </a:t>
            </a:r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docker-</a:t>
            </a:r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контейнеров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A2CE8D2-50CE-A040-BB8A-247D848C4131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E19959-EBEB-DB49-8A3E-5B801D88C335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5D5AB3-3EE3-A647-9D6A-0225AE55F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266308"/>
            <a:ext cx="5812960" cy="54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4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8489537-76AA-EA47-A760-BD5F839E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04" y="188640"/>
            <a:ext cx="10585176" cy="943398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Развертка </a:t>
            </a:r>
            <a:r>
              <a:rPr lang="en-US" sz="4000" dirty="0"/>
              <a:t>docker-compose </a:t>
            </a:r>
            <a:r>
              <a:rPr lang="ru-RU" sz="4000" dirty="0"/>
              <a:t>с </a:t>
            </a:r>
            <a:r>
              <a:rPr lang="en-US" sz="4000" dirty="0"/>
              <a:t>Python/Flask/</a:t>
            </a:r>
            <a:r>
              <a:rPr lang="en-US" sz="4000" dirty="0" err="1"/>
              <a:t>Redis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A2CE8D2-50CE-A040-BB8A-247D848C4131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E19959-EBEB-DB49-8A3E-5B801D88C335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63D083-4D7C-264C-B007-C7BE287DB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5" y="1132038"/>
            <a:ext cx="7772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53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8489537-76AA-EA47-A760-BD5F839E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04" y="188640"/>
            <a:ext cx="10585176" cy="943398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Развертка </a:t>
            </a:r>
            <a:r>
              <a:rPr lang="en-US" sz="4000" dirty="0"/>
              <a:t>docker-compose </a:t>
            </a:r>
            <a:r>
              <a:rPr lang="ru-RU" sz="4000" dirty="0"/>
              <a:t>с </a:t>
            </a:r>
            <a:r>
              <a:rPr lang="en-US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LAMP/</a:t>
            </a:r>
            <a:r>
              <a:rPr lang="en-US" sz="4000" b="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PHPMyAdmin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A2CE8D2-50CE-A040-BB8A-247D848C4131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E19959-EBEB-DB49-8A3E-5B801D88C335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F935E3-E85F-2A4A-94D6-FF1FF2345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37" y="1286161"/>
            <a:ext cx="7772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29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Результаты </a:t>
            </a:r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выполнения практики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1804" y="1470148"/>
            <a:ext cx="10225136" cy="4191000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ru-RU" sz="2500" dirty="0"/>
              <a:t>В ходе производственной практики были получены практические навыки работы со следующими составляющими</a:t>
            </a:r>
            <a:r>
              <a:rPr lang="en-US" sz="2500" dirty="0"/>
              <a:t>:</a:t>
            </a:r>
            <a:endParaRPr lang="ru-RU" sz="2500" dirty="0"/>
          </a:p>
          <a:p>
            <a:pPr marL="388620" indent="-342900"/>
            <a:r>
              <a:rPr lang="ru-RU" sz="2500" dirty="0"/>
              <a:t>СУБД </a:t>
            </a:r>
            <a:r>
              <a:rPr lang="en-US" sz="2500" dirty="0"/>
              <a:t>MySQL </a:t>
            </a:r>
            <a:r>
              <a:rPr lang="ru-RU" sz="2500" dirty="0"/>
              <a:t>и</a:t>
            </a:r>
            <a:r>
              <a:rPr lang="en-US" sz="2500" dirty="0"/>
              <a:t> NoSQL </a:t>
            </a:r>
            <a:r>
              <a:rPr lang="ru-RU" sz="2500" dirty="0"/>
              <a:t>СУБД </a:t>
            </a:r>
            <a:r>
              <a:rPr lang="en-US" sz="2500" dirty="0" err="1"/>
              <a:t>Redis</a:t>
            </a:r>
            <a:r>
              <a:rPr lang="en-US" sz="2500" dirty="0"/>
              <a:t>;</a:t>
            </a:r>
            <a:endParaRPr lang="ru-RU" sz="2500" dirty="0"/>
          </a:p>
          <a:p>
            <a:pPr marL="388620" indent="-342900"/>
            <a:r>
              <a:rPr lang="en-US" sz="2500" dirty="0"/>
              <a:t>Docker </a:t>
            </a:r>
            <a:r>
              <a:rPr lang="ru-RU" sz="2500" dirty="0"/>
              <a:t>и </a:t>
            </a:r>
            <a:r>
              <a:rPr lang="en-US" sz="2500" dirty="0"/>
              <a:t>docker-compose;</a:t>
            </a:r>
            <a:endParaRPr lang="ru-RU" sz="2500" dirty="0"/>
          </a:p>
          <a:p>
            <a:pPr marL="388620" indent="-342900"/>
            <a:r>
              <a:rPr lang="ru-RU" sz="2500" dirty="0"/>
              <a:t>Использование механизма транзакций в модуле </a:t>
            </a:r>
            <a:r>
              <a:rPr lang="en-US" sz="2500" dirty="0" err="1"/>
              <a:t>pymysql</a:t>
            </a:r>
            <a:r>
              <a:rPr lang="en-US" sz="2500" dirty="0"/>
              <a:t> </a:t>
            </a:r>
            <a:r>
              <a:rPr lang="ru-RU" sz="2500" dirty="0"/>
              <a:t>для </a:t>
            </a:r>
            <a:r>
              <a:rPr lang="en-US" sz="2500" dirty="0"/>
              <a:t>Python.</a:t>
            </a:r>
            <a:endParaRPr lang="ru-RU" sz="2500" dirty="0"/>
          </a:p>
          <a:p>
            <a:pPr marL="45720" indent="0">
              <a:buNone/>
            </a:pPr>
            <a:r>
              <a:rPr lang="ru-RU" sz="2500" dirty="0"/>
              <a:t>Цели и задачи, поставленные при выполнении производственной практики по модулю ПМ.02 «Разработка и администрирование баз данных» выполнены с соблюдением всех предъявленных требований</a:t>
            </a:r>
            <a:r>
              <a:rPr lang="en-US" sz="2500" dirty="0"/>
              <a:t> </a:t>
            </a:r>
            <a:r>
              <a:rPr lang="ru-RU" sz="2500" dirty="0"/>
              <a:t>в установленные сроки</a:t>
            </a:r>
            <a:r>
              <a:rPr lang="en-US" sz="2500" dirty="0"/>
              <a:t>. </a:t>
            </a:r>
            <a:endParaRPr lang="ru-RU" sz="2500" dirty="0"/>
          </a:p>
          <a:p>
            <a:pPr marL="45720" indent="0">
              <a:buNone/>
            </a:pPr>
            <a:endParaRPr lang="ru-RU" sz="25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286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2564904"/>
            <a:ext cx="11278988" cy="122413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ru-RU" sz="7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820914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/>
                <a:cs typeface="Helvetica"/>
              </a:rPr>
              <a:t>Содержание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852899" y="1916832"/>
            <a:ext cx="7128792" cy="4100524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 pitchFamily="2" charset="0"/>
                <a:cs typeface="Helvetica"/>
                <a:hlinkClick r:id="rId2" action="ppaction://hlinksldjump"/>
              </a:rPr>
              <a:t>Цели прохождения практики</a:t>
            </a:r>
            <a:endParaRPr lang="ru-RU" sz="2400" dirty="0">
              <a:solidFill>
                <a:srgbClr val="000000"/>
              </a:solidFill>
              <a:latin typeface="Helvetica" pitchFamily="2" charset="0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 pitchFamily="2" charset="0"/>
                <a:cs typeface="Helvetica"/>
                <a:hlinkClick r:id="rId3" action="ppaction://hlinksldjump"/>
              </a:rPr>
              <a:t>Задачи производственной практики</a:t>
            </a:r>
            <a:endParaRPr lang="ru-RU" sz="2400" dirty="0">
              <a:solidFill>
                <a:srgbClr val="000000"/>
              </a:solidFill>
              <a:latin typeface="Helvetica" pitchFamily="2" charset="0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itchFamily="2" charset="0"/>
                <a:hlinkClick r:id="rId4" action="ppaction://hlinksldjump"/>
              </a:rPr>
              <a:t>Схема разработанной базы данных </a:t>
            </a:r>
            <a:endParaRPr lang="ru-RU" sz="2400" dirty="0">
              <a:latin typeface="Helvetica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itchFamily="2" charset="0"/>
                <a:hlinkClick r:id="rId5" action="ppaction://hlinksldjump"/>
              </a:rPr>
              <a:t>Структура методов программы для заполнения БД тестовыми данными</a:t>
            </a:r>
            <a:endParaRPr lang="en-US" sz="2400" dirty="0">
              <a:latin typeface="Helvetica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itchFamily="2" charset="0"/>
                <a:hlinkClick r:id="rId6" action="ppaction://hlinksldjump"/>
              </a:rPr>
              <a:t>Пример </a:t>
            </a:r>
            <a:r>
              <a:rPr lang="en-US" sz="2400" dirty="0">
                <a:latin typeface="Helvetica" pitchFamily="2" charset="0"/>
                <a:hlinkClick r:id="rId6" action="ppaction://hlinksldjump"/>
              </a:rPr>
              <a:t>Deadlock</a:t>
            </a:r>
            <a:r>
              <a:rPr lang="ru-RU" sz="2400" dirty="0">
                <a:latin typeface="Helvetica" pitchFamily="2" charset="0"/>
                <a:hlinkClick r:id="rId6" action="ppaction://hlinksldjump"/>
              </a:rPr>
              <a:t>’</a:t>
            </a:r>
            <a:r>
              <a:rPr lang="en-US" sz="2400" dirty="0">
                <a:latin typeface="Helvetica" pitchFamily="2" charset="0"/>
                <a:hlinkClick r:id="rId6" action="ppaction://hlinksldjump"/>
              </a:rPr>
              <a:t>a </a:t>
            </a:r>
            <a:r>
              <a:rPr lang="ru-RU" sz="2400" dirty="0">
                <a:latin typeface="Helvetica" pitchFamily="2" charset="0"/>
                <a:hlinkClick r:id="rId6" action="ppaction://hlinksldjump"/>
              </a:rPr>
              <a:t>и отката транзакции</a:t>
            </a:r>
            <a:endParaRPr lang="en-US" sz="2400" dirty="0">
              <a:latin typeface="Helvetica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itchFamily="2" charset="0"/>
                <a:cs typeface="Helvetica" panose="020B0604020202020204" pitchFamily="34" charset="0"/>
                <a:hlinkClick r:id="rId6" action="ppaction://hlinksldjump"/>
              </a:rPr>
              <a:t>Пример заполнения БД тестовыми данными</a:t>
            </a:r>
            <a:endParaRPr lang="en-US" sz="2400" dirty="0">
              <a:latin typeface="Helvetica" pitchFamily="2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itchFamily="2" charset="0"/>
                <a:cs typeface="Helvetica" panose="020B0604020202020204" pitchFamily="34" charset="0"/>
                <a:hlinkClick r:id="rId7" action="ppaction://hlinksldjump"/>
              </a:rPr>
              <a:t>Результат заполнения БД тестовыми данными</a:t>
            </a:r>
            <a:endParaRPr lang="en-US" sz="2400" dirty="0">
              <a:latin typeface="Helvetica" pitchFamily="2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2400" dirty="0">
                <a:latin typeface="Helvetica" pitchFamily="2" charset="0"/>
                <a:hlinkClick r:id="rId8" action="ppaction://hlinksldjump"/>
              </a:rPr>
              <a:t>Docker: о</a:t>
            </a:r>
            <a:r>
              <a:rPr lang="ru-RU" sz="2400" dirty="0">
                <a:latin typeface="Helvetica" pitchFamily="2" charset="0"/>
                <a:hlinkClick r:id="rId8" action="ppaction://hlinksldjump"/>
              </a:rPr>
              <a:t>бщее понимание архитектуры</a:t>
            </a:r>
            <a:endParaRPr lang="en-US" sz="2400" dirty="0">
              <a:latin typeface="Helvetica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itchFamily="2" charset="0"/>
                <a:hlinkClick r:id="rId9" action="ppaction://hlinksldjump"/>
              </a:rPr>
              <a:t>Пример </a:t>
            </a:r>
            <a:r>
              <a:rPr lang="en-US" sz="2400" dirty="0">
                <a:latin typeface="Helvetica" pitchFamily="2" charset="0"/>
                <a:hlinkClick r:id="rId9" action="ppaction://hlinksldjump"/>
              </a:rPr>
              <a:t>docker-</a:t>
            </a:r>
            <a:r>
              <a:rPr lang="ru-RU" sz="2400" dirty="0">
                <a:latin typeface="Helvetica" pitchFamily="2" charset="0"/>
                <a:hlinkClick r:id="rId9" action="ppaction://hlinksldjump"/>
              </a:rPr>
              <a:t>контейнеров</a:t>
            </a:r>
            <a:endParaRPr lang="en-US" sz="2400" dirty="0">
              <a:latin typeface="Helvetica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itchFamily="2" charset="0"/>
                <a:cs typeface="Helvetica" panose="020B0604020202020204" pitchFamily="34" charset="0"/>
                <a:hlinkClick r:id="rId10" action="ppaction://hlinksldjump"/>
              </a:rPr>
              <a:t>Пример интерактивного использования </a:t>
            </a:r>
            <a:r>
              <a:rPr lang="en-US" sz="2400" dirty="0">
                <a:latin typeface="Helvetica" pitchFamily="2" charset="0"/>
                <a:cs typeface="Helvetica" panose="020B0604020202020204" pitchFamily="34" charset="0"/>
                <a:hlinkClick r:id="rId10" action="ppaction://hlinksldjump"/>
              </a:rPr>
              <a:t>docker-</a:t>
            </a:r>
            <a:r>
              <a:rPr lang="ru-RU" sz="2400" dirty="0">
                <a:latin typeface="Helvetica" pitchFamily="2" charset="0"/>
                <a:cs typeface="Helvetica" panose="020B0604020202020204" pitchFamily="34" charset="0"/>
                <a:hlinkClick r:id="rId10" action="ppaction://hlinksldjump"/>
              </a:rPr>
              <a:t>контейнеров</a:t>
            </a:r>
            <a:endParaRPr lang="en-US" sz="2400" dirty="0">
              <a:latin typeface="Helvetica" pitchFamily="2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itchFamily="2" charset="0"/>
                <a:hlinkClick r:id="rId9" action="ppaction://hlinksldjump"/>
              </a:rPr>
              <a:t>Развертка </a:t>
            </a:r>
            <a:r>
              <a:rPr lang="en-US" sz="2400" dirty="0">
                <a:latin typeface="Helvetica" pitchFamily="2" charset="0"/>
                <a:hlinkClick r:id="rId9" action="ppaction://hlinksldjump"/>
              </a:rPr>
              <a:t>docker-compose </a:t>
            </a:r>
            <a:r>
              <a:rPr lang="ru-RU" sz="2400" dirty="0">
                <a:latin typeface="Helvetica" pitchFamily="2" charset="0"/>
                <a:hlinkClick r:id="rId9" action="ppaction://hlinksldjump"/>
              </a:rPr>
              <a:t>с </a:t>
            </a:r>
            <a:r>
              <a:rPr lang="en-US" sz="2400" dirty="0">
                <a:latin typeface="Helvetica" pitchFamily="2" charset="0"/>
                <a:hlinkClick r:id="rId9" action="ppaction://hlinksldjump"/>
              </a:rPr>
              <a:t>Python/Flask/</a:t>
            </a:r>
            <a:r>
              <a:rPr lang="en-US" sz="2400" dirty="0" err="1">
                <a:latin typeface="Helvetica" pitchFamily="2" charset="0"/>
                <a:hlinkClick r:id="rId9" action="ppaction://hlinksldjump"/>
              </a:rPr>
              <a:t>Redis</a:t>
            </a:r>
            <a:endParaRPr lang="en-US" sz="2400" dirty="0">
              <a:latin typeface="Helvetica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itchFamily="2" charset="0"/>
                <a:hlinkClick r:id="rId11" action="ppaction://hlinksldjump"/>
              </a:rPr>
              <a:t>Развертка </a:t>
            </a:r>
            <a:r>
              <a:rPr lang="en-US" sz="2400" dirty="0">
                <a:latin typeface="Helvetica" pitchFamily="2" charset="0"/>
                <a:hlinkClick r:id="rId11" action="ppaction://hlinksldjump"/>
              </a:rPr>
              <a:t>docker-compose </a:t>
            </a:r>
            <a:r>
              <a:rPr lang="ru-RU" sz="2400" dirty="0">
                <a:latin typeface="Helvetica" pitchFamily="2" charset="0"/>
                <a:hlinkClick r:id="rId11" action="ppaction://hlinksldjump"/>
              </a:rPr>
              <a:t>с </a:t>
            </a:r>
            <a:r>
              <a:rPr lang="en-US" sz="2400" dirty="0">
                <a:latin typeface="Helvetica" pitchFamily="2" charset="0"/>
                <a:cs typeface="Helvetica" panose="020B0604020202020204" pitchFamily="34" charset="0"/>
                <a:hlinkClick r:id="rId11" action="ppaction://hlinksldjump"/>
              </a:rPr>
              <a:t>LAMP/PHPMyAdmin</a:t>
            </a:r>
            <a:endParaRPr lang="en-US" sz="2400" dirty="0">
              <a:latin typeface="Helvetica" pitchFamily="2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itchFamily="2" charset="0"/>
                <a:cs typeface="Helvetica" panose="020B0604020202020204" pitchFamily="34" charset="0"/>
                <a:hlinkClick r:id="rId12" action="ppaction://hlinksldjump"/>
              </a:rPr>
              <a:t>Результаты выполнения практики</a:t>
            </a:r>
            <a:endParaRPr lang="en-US" sz="2400" dirty="0">
              <a:latin typeface="Helvetica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2400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ru-RU" sz="2400" dirty="0">
              <a:solidFill>
                <a:srgbClr val="000000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>
                <a:solidFill>
                  <a:srgbClr val="000000"/>
                </a:solidFill>
                <a:latin typeface="Helvetica"/>
                <a:cs typeface="Helvetica"/>
              </a:rPr>
              <a:t>Цели прохождения практики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r>
              <a:rPr lang="ru-RU" sz="2500" dirty="0">
                <a:latin typeface="Helvetica"/>
                <a:cs typeface="Helvetica"/>
              </a:rPr>
              <a:t>Целью данного модуля производственной практики является получение и применение практического опыта  для разработки БД предприятия</a:t>
            </a: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477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rgbClr val="000000"/>
                </a:solidFill>
                <a:latin typeface="Helvetica"/>
                <a:cs typeface="Helvetica"/>
              </a:rPr>
              <a:t>Задачи производственной практики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pPr lvl="0"/>
            <a:r>
              <a:rPr lang="ru-RU" dirty="0">
                <a:latin typeface="Helvetica" pitchFamily="2" charset="0"/>
              </a:rPr>
              <a:t>Проектирование и развертка СУБД </a:t>
            </a:r>
            <a:r>
              <a:rPr lang="en-US" dirty="0">
                <a:latin typeface="Helvetica" pitchFamily="2" charset="0"/>
              </a:rPr>
              <a:t>MySQL </a:t>
            </a:r>
            <a:r>
              <a:rPr lang="ru-RU" dirty="0">
                <a:latin typeface="Helvetica" pitchFamily="2" charset="0"/>
              </a:rPr>
              <a:t>с движком </a:t>
            </a:r>
            <a:r>
              <a:rPr lang="en-US" dirty="0" err="1">
                <a:latin typeface="Helvetica" pitchFamily="2" charset="0"/>
              </a:rPr>
              <a:t>InnoDB</a:t>
            </a:r>
            <a:r>
              <a:rPr lang="en-US" dirty="0">
                <a:latin typeface="Helvetica" pitchFamily="2" charset="0"/>
              </a:rPr>
              <a:t> </a:t>
            </a:r>
            <a:r>
              <a:rPr lang="ru-RU" dirty="0">
                <a:latin typeface="Helvetica" pitchFamily="2" charset="0"/>
              </a:rPr>
              <a:t>в </a:t>
            </a:r>
            <a:r>
              <a:rPr lang="en-US" dirty="0">
                <a:latin typeface="Helvetica" pitchFamily="2" charset="0"/>
              </a:rPr>
              <a:t>docker</a:t>
            </a:r>
            <a:r>
              <a:rPr lang="ru-RU" dirty="0">
                <a:latin typeface="Helvetica" pitchFamily="2" charset="0"/>
              </a:rPr>
              <a:t>-контейнере на дистрибутиве </a:t>
            </a:r>
            <a:r>
              <a:rPr lang="en-US" dirty="0">
                <a:latin typeface="Helvetica" pitchFamily="2" charset="0"/>
              </a:rPr>
              <a:t>CentOS </a:t>
            </a:r>
            <a:r>
              <a:rPr lang="ru-RU" dirty="0">
                <a:latin typeface="Helvetica" pitchFamily="2" charset="0"/>
              </a:rPr>
              <a:t>для обеспечения хранения данных распознанных документов. Создание </a:t>
            </a:r>
            <a:r>
              <a:rPr lang="en-US" dirty="0">
                <a:latin typeface="Helvetica" pitchFamily="2" charset="0"/>
              </a:rPr>
              <a:t>docker</a:t>
            </a:r>
            <a:r>
              <a:rPr lang="ru-RU" dirty="0">
                <a:latin typeface="Helvetica" pitchFamily="2" charset="0"/>
              </a:rPr>
              <a:t>-</a:t>
            </a:r>
            <a:r>
              <a:rPr lang="en-US" dirty="0">
                <a:latin typeface="Helvetica" pitchFamily="2" charset="0"/>
              </a:rPr>
              <a:t>compose </a:t>
            </a:r>
            <a:r>
              <a:rPr lang="ru-RU" dirty="0">
                <a:latin typeface="Helvetica" pitchFamily="2" charset="0"/>
              </a:rPr>
              <a:t>с </a:t>
            </a:r>
            <a:r>
              <a:rPr lang="en-US" dirty="0" err="1">
                <a:latin typeface="Helvetica" pitchFamily="2" charset="0"/>
              </a:rPr>
              <a:t>Mysql</a:t>
            </a:r>
            <a:r>
              <a:rPr lang="en-US" dirty="0">
                <a:latin typeface="Helvetica" pitchFamily="2" charset="0"/>
              </a:rPr>
              <a:t> + </a:t>
            </a:r>
            <a:r>
              <a:rPr lang="en-US" dirty="0" err="1">
                <a:latin typeface="Helvetica" pitchFamily="2" charset="0"/>
              </a:rPr>
              <a:t>PHPMyAdmin</a:t>
            </a:r>
            <a:r>
              <a:rPr lang="en-US" dirty="0">
                <a:latin typeface="Helvetica" pitchFamily="2" charset="0"/>
              </a:rPr>
              <a:t>;</a:t>
            </a:r>
            <a:endParaRPr lang="ru-RU" dirty="0">
              <a:latin typeface="Helvetica" pitchFamily="2" charset="0"/>
            </a:endParaRPr>
          </a:p>
          <a:p>
            <a:pPr lvl="0"/>
            <a:r>
              <a:rPr lang="ru-RU" dirty="0">
                <a:latin typeface="Helvetica" pitchFamily="2" charset="0"/>
              </a:rPr>
              <a:t>Разработка скрипта на языке </a:t>
            </a:r>
            <a:r>
              <a:rPr lang="en-US" dirty="0">
                <a:latin typeface="Helvetica" pitchFamily="2" charset="0"/>
              </a:rPr>
              <a:t>Python</a:t>
            </a:r>
            <a:r>
              <a:rPr lang="ru-RU" dirty="0">
                <a:latin typeface="Helvetica" pitchFamily="2" charset="0"/>
              </a:rPr>
              <a:t> для тестирования БД с использованием механизма транзакций;</a:t>
            </a:r>
          </a:p>
          <a:p>
            <a:pPr lvl="0"/>
            <a:r>
              <a:rPr lang="ru-RU" dirty="0">
                <a:latin typeface="Helvetica" pitchFamily="2" charset="0"/>
              </a:rPr>
              <a:t>Создание </a:t>
            </a:r>
            <a:r>
              <a:rPr lang="en-US" dirty="0">
                <a:latin typeface="Helvetica" pitchFamily="2" charset="0"/>
              </a:rPr>
              <a:t>docker</a:t>
            </a:r>
            <a:r>
              <a:rPr lang="ru-RU" dirty="0">
                <a:latin typeface="Helvetica" pitchFamily="2" charset="0"/>
              </a:rPr>
              <a:t>-</a:t>
            </a:r>
            <a:r>
              <a:rPr lang="en-US" dirty="0">
                <a:latin typeface="Helvetica" pitchFamily="2" charset="0"/>
              </a:rPr>
              <a:t>compose</a:t>
            </a:r>
            <a:r>
              <a:rPr lang="ru-RU" dirty="0">
                <a:latin typeface="Helvetica" pitchFamily="2" charset="0"/>
              </a:rPr>
              <a:t> с разверткой контейнера с </a:t>
            </a:r>
            <a:r>
              <a:rPr lang="en-US" dirty="0">
                <a:latin typeface="Helvetica" pitchFamily="2" charset="0"/>
              </a:rPr>
              <a:t>NoSQL</a:t>
            </a:r>
            <a:r>
              <a:rPr lang="ru-RU" dirty="0">
                <a:latin typeface="Helvetica" pitchFamily="2" charset="0"/>
              </a:rPr>
              <a:t> СУБД </a:t>
            </a:r>
            <a:r>
              <a:rPr lang="en-US" dirty="0" err="1">
                <a:latin typeface="Helvetica" pitchFamily="2" charset="0"/>
              </a:rPr>
              <a:t>Redis</a:t>
            </a:r>
            <a:r>
              <a:rPr lang="ru-RU" dirty="0">
                <a:latin typeface="Helvetica" pitchFamily="2" charset="0"/>
              </a:rPr>
              <a:t> для реализации хранения очереди распознаваемых документов и контейнера с </a:t>
            </a:r>
            <a:r>
              <a:rPr lang="en-US" dirty="0">
                <a:latin typeface="Helvetica" pitchFamily="2" charset="0"/>
              </a:rPr>
              <a:t>Python </a:t>
            </a:r>
            <a:r>
              <a:rPr lang="ru-RU" dirty="0">
                <a:latin typeface="Helvetica" pitchFamily="2" charset="0"/>
              </a:rPr>
              <a:t>+ Flask </a:t>
            </a:r>
            <a:r>
              <a:rPr lang="en-US" dirty="0">
                <a:latin typeface="Helvetica" pitchFamily="2" charset="0"/>
              </a:rPr>
              <a:t>REST API</a:t>
            </a:r>
            <a:r>
              <a:rPr lang="ru-RU" dirty="0">
                <a:latin typeface="Helvetica" pitchFamily="2" charset="0"/>
              </a:rPr>
              <a:t> для исполнения </a:t>
            </a:r>
            <a:r>
              <a:rPr lang="en-US" dirty="0">
                <a:latin typeface="Helvetica" pitchFamily="2" charset="0"/>
              </a:rPr>
              <a:t>python</a:t>
            </a:r>
            <a:r>
              <a:rPr lang="ru-RU" dirty="0">
                <a:latin typeface="Helvetica" pitchFamily="2" charset="0"/>
              </a:rPr>
              <a:t>-скрипта обработки данных, использующего </a:t>
            </a:r>
            <a:r>
              <a:rPr lang="en-US" dirty="0" err="1">
                <a:latin typeface="Helvetica" pitchFamily="2" charset="0"/>
              </a:rPr>
              <a:t>Redis</a:t>
            </a:r>
            <a:r>
              <a:rPr lang="ru-RU" dirty="0">
                <a:latin typeface="Helvetica" pitchFamily="2" charset="0"/>
              </a:rPr>
              <a:t>.</a:t>
            </a: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773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7EB76-28BC-6E41-BD18-7557CB9F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itchFamily="2" charset="0"/>
              </a:rPr>
              <a:t>Схема разработанной базы данных </a:t>
            </a: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0D524BB-CDD3-144A-9D6F-1646D8AA83D9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08DEB98-CD85-D549-A1E0-94BAEF1C3F3D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0996FD-7718-6040-82F9-ABFD23987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13" y="1739837"/>
            <a:ext cx="6797371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11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336588"/>
            <a:ext cx="11206980" cy="943398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itchFamily="2" charset="0"/>
              </a:rPr>
              <a:t>Структура методов программы для заполнения БД тестовыми данными</a:t>
            </a: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CCA54A-124D-A849-A654-B29B70311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1345247"/>
            <a:ext cx="5832647" cy="53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14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dirty="0">
                <a:latin typeface="Helvetica" pitchFamily="2" charset="0"/>
              </a:rPr>
              <a:t>Пример </a:t>
            </a:r>
            <a:r>
              <a:rPr lang="en-US" dirty="0">
                <a:latin typeface="Helvetica" pitchFamily="2" charset="0"/>
              </a:rPr>
              <a:t>Deadlock</a:t>
            </a:r>
            <a:r>
              <a:rPr lang="ru-RU" dirty="0">
                <a:latin typeface="Helvetica" pitchFamily="2" charset="0"/>
              </a:rPr>
              <a:t>’</a:t>
            </a:r>
            <a:r>
              <a:rPr lang="en-US" dirty="0">
                <a:latin typeface="Helvetica" pitchFamily="2" charset="0"/>
              </a:rPr>
              <a:t>a </a:t>
            </a:r>
            <a:r>
              <a:rPr lang="ru-RU" dirty="0">
                <a:latin typeface="Helvetica" pitchFamily="2" charset="0"/>
              </a:rPr>
              <a:t>и отката транзакции</a:t>
            </a:r>
            <a:endParaRPr lang="ru-RU" sz="4000" b="0" dirty="0">
              <a:solidFill>
                <a:schemeClr val="tx1"/>
              </a:solidFill>
              <a:latin typeface="Helvetica" pitchFamily="2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2116BB-1551-3343-89F2-C00D051D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908720"/>
            <a:ext cx="7955262" cy="61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29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Пример заполнения БД тестовыми данными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33DAA9-72EE-5A4F-A6E1-39085EDBA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132038"/>
            <a:ext cx="10932082" cy="472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39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73806B-9B1D-4745-AB48-FB4BD5BE8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73" y="1214035"/>
            <a:ext cx="5742384" cy="500863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 fontScale="90000"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Результат заполнения БД тестовыми данными</a:t>
            </a:r>
          </a:p>
        </p:txBody>
      </p:sp>
      <p:sp>
        <p:nvSpPr>
          <p:cNvPr id="4" name="Управляющая кнопка: далее 3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Управляющая кнопка: назад 5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C2A96A-C9C3-B149-88CA-28E1BF17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20" y="1214035"/>
            <a:ext cx="4868245" cy="31245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CABBB68-D209-1A43-9CF0-D6FEA1CDB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21" y="4430510"/>
            <a:ext cx="4868245" cy="242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61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D182A0E-7F17-4A86-A7C5-8846F54E43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0</TotalTime>
  <Words>333</Words>
  <Application>Microsoft Macintosh PowerPoint</Application>
  <PresentationFormat>Произвольный</PresentationFormat>
  <Paragraphs>43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Century Schoolbook</vt:lpstr>
      <vt:lpstr>Franklin Gothic Medium</vt:lpstr>
      <vt:lpstr>Helvetica</vt:lpstr>
      <vt:lpstr>Times New Roman</vt:lpstr>
      <vt:lpstr>Wingdings 2</vt:lpstr>
      <vt:lpstr>Вид</vt:lpstr>
      <vt:lpstr>Профессиональный модуль ПМ.02 На тему: «Разработка и администрирование баз данных»</vt:lpstr>
      <vt:lpstr>Содержание</vt:lpstr>
      <vt:lpstr>Цели прохождения практики</vt:lpstr>
      <vt:lpstr>Задачи производственной практики</vt:lpstr>
      <vt:lpstr>Схема разработанной базы данных </vt:lpstr>
      <vt:lpstr>Структура методов программы для заполнения БД тестовыми данными</vt:lpstr>
      <vt:lpstr>Пример Deadlock’a и отката транзакции</vt:lpstr>
      <vt:lpstr>Пример заполнения БД тестовыми данными</vt:lpstr>
      <vt:lpstr>Результат заполнения БД тестовыми данными</vt:lpstr>
      <vt:lpstr>Docker: общее понимание архитектуры</vt:lpstr>
      <vt:lpstr>Пример docker-контейнеров</vt:lpstr>
      <vt:lpstr>Пример интерактивного использования docker-контейнеров</vt:lpstr>
      <vt:lpstr>Развертка docker-compose с Python/Flask/Redis</vt:lpstr>
      <vt:lpstr>Развертка docker-compose с LAMP/PHPMyAdmin</vt:lpstr>
      <vt:lpstr>Результаты выполнения практики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2015-11-08T08:58:05Z</dcterms:created>
  <dcterms:modified xsi:type="dcterms:W3CDTF">2019-02-16T09:57:39Z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